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90" r:id="rId2"/>
    <p:sldId id="388" r:id="rId3"/>
    <p:sldId id="377" r:id="rId4"/>
    <p:sldId id="391" r:id="rId5"/>
    <p:sldId id="387" r:id="rId6"/>
    <p:sldId id="370" r:id="rId7"/>
    <p:sldId id="369" r:id="rId8"/>
    <p:sldId id="378" r:id="rId9"/>
    <p:sldId id="379" r:id="rId10"/>
    <p:sldId id="380" r:id="rId11"/>
    <p:sldId id="374" r:id="rId12"/>
    <p:sldId id="389" r:id="rId13"/>
    <p:sldId id="382" r:id="rId14"/>
    <p:sldId id="383" r:id="rId15"/>
    <p:sldId id="384" r:id="rId16"/>
    <p:sldId id="385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tsa, Jennifer" initials="KJ" lastIdx="1" clrIdx="0">
    <p:extLst>
      <p:ext uri="{19B8F6BF-5375-455C-9EA6-DF929625EA0E}">
        <p15:presenceInfo xmlns:p15="http://schemas.microsoft.com/office/powerpoint/2012/main" userId="S::KratsaJ@tesd.net::0e6d459a-9945-4791-8a1f-b65e29306e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47A70-C4DE-477A-9773-725770EB0EA1}" v="10" dt="2025-04-02T19:22:32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1E86-FD12-4693-A563-9277750AC2B6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4907C-8A68-4BBA-B287-D4E49B2D2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88A9-81A7-4211-B46F-AE62DEE82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87B63-6AD3-4B89-B403-1C5AB65B5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D07EC-FF9B-4540-BC96-567AAF5D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675A2-7993-4E90-A3CE-4F833716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14921-B9B6-41DB-AE36-E18EF48E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6126-5E44-4756-9606-AE09EFAD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41807-698E-4870-B7BD-A7A83F0E2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2E505-41C3-47D8-904D-323D1C67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8DB36-D18D-4ABC-84C8-8C42F2B1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EC828-9C2C-41B5-A5C7-174E6313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654BB-E8A0-4CC4-9D6B-59732ED45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2F285-8CFB-41D0-A08A-97021665C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FC887-0403-4AAE-AE2E-8689BFD2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76EBD-653B-4903-84FF-25860BA7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6D10E-BC24-482A-BD82-395F38BC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3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05B8-41A5-4B8D-ABB6-65F9894C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E021-5AC4-4C0E-8E49-4956CA691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3139A-D324-4B96-A4E7-963832D4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1AAC-8EAB-4FD9-8C6D-AE73A289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5D9E7-87EC-453C-9AF6-1D911197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FDA1-C3E1-42AB-901A-E9A098CE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016AF-0B9E-47F2-AB53-DE4E8286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248EC-8506-4831-853E-669EA7A4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EF6E5-B8B0-48DB-A60B-D478DA8B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55347-9E79-40B3-933E-6300570F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6CDC-9013-46B3-BDD2-513FC9F0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4E1D7-6E3F-4D18-BDB1-55ADE1CB6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DD750-D327-4C94-9067-769A88CB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4FF2D-5867-46BC-86ED-6068231B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E50E-13B7-428D-B765-649573E2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1A27B-C0F2-44D3-BD6A-A11D7E66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0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B1F3-74B2-4E08-8D8B-42ABA91C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86B29-F603-4F98-9908-C8FAC588F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5967F-C487-4448-B7FE-32CD3FD75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427A6-AF08-4AFF-8AB0-55F8D3E04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30AC-855C-4607-9604-D55BE7618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F0BC1-4C74-453D-B17B-2CE7C707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DCBD44-3F39-4995-8AE0-F2118139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B6D5A-8142-46E7-810C-8369A899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91C7-C3A1-4B09-89D1-B4B2E45D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377C97-88CA-4F4B-8507-84529923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12C94-ED89-4A6D-BFCB-5DA26678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250E5-7819-451B-A108-FCF81259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9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D505B-2BA9-42D5-AAF3-8C0E8849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CFADE-1E9D-4763-9301-0553F0AA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FAFDE-DA7F-4605-9B01-EC897626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2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1766-0FE8-4E7F-B7A1-807D6A67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440C-457F-4407-83F7-C46B2CC84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9E2C7-1875-4BF1-87EF-18EB30BF2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F4A8B-27BB-43CC-BD77-6B4B7F43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5CAF6-38B4-4632-A60A-4A755AAD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6A985-74C2-4485-9EF8-9EE89114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2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5B39-3795-42A8-A513-9BD61FAAA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F6F13-8CDC-4C38-B043-E0F728568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E28EC-48E3-442E-A1DB-8EF4F70E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E638CC-91DC-42BF-96C2-C266342C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165E1-8F98-45E2-9B50-8C6FCCE4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0CC2E-6D19-4DE7-BEF1-6EA59210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3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E62C1-303B-4A52-AF29-51666260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6FA86-AE44-4F08-9C21-962FE10DA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34DCE-7AA6-474C-8CAE-8291AD57DE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F3CC-0887-4381-81B8-248A612E709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CF466-AF08-4285-A284-4A92E5A72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04B5-6486-4ED9-A1A2-CB66387C5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6A12-57AC-421E-BAF4-D0F615B4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6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258417"/>
            <a:ext cx="3876043" cy="4493475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Welcome to Sophomore Springboard!</a:t>
            </a: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 Thank you for coming!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1" y="471544"/>
            <a:ext cx="8429624" cy="4176656"/>
          </a:xfrm>
        </p:spPr>
        <p:txBody>
          <a:bodyPr anchor="b">
            <a:normAutofit/>
          </a:bodyPr>
          <a:lstStyle/>
          <a:p>
            <a:pPr lvl="1" algn="l"/>
            <a:r>
              <a:rPr lang="en-US" sz="4400" dirty="0"/>
              <a:t> </a:t>
            </a:r>
          </a:p>
        </p:txBody>
      </p:sp>
      <p:pic>
        <p:nvPicPr>
          <p:cNvPr id="5" name="Picture 4" descr="Front view of winding road in desert">
            <a:extLst>
              <a:ext uri="{FF2B5EF4-FFF2-40B4-BE49-F238E27FC236}">
                <a16:creationId xmlns:a16="http://schemas.microsoft.com/office/drawing/2014/main" id="{47A8E762-EF9F-F0BC-1590-0EC7FE295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4" r="14253" b="1"/>
          <a:stretch/>
        </p:blipFill>
        <p:spPr>
          <a:xfrm>
            <a:off x="4038602" y="10"/>
            <a:ext cx="81533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Spring of Junior Year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6" y="1340457"/>
            <a:ext cx="6941668" cy="4176656"/>
          </a:xfrm>
        </p:spPr>
        <p:txBody>
          <a:bodyPr anchor="b">
            <a:normAutofit fontScale="85000" lnSpcReduction="10000"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Visit campuses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Attend college fairs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Attend Career &amp;Military Days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Financial Aid Evening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Letters of Recommendation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NCAA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College Essay Writing Workshop</a:t>
            </a:r>
          </a:p>
          <a:p>
            <a:pPr lvl="1"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4749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r>
              <a:rPr lang="en-US" sz="4400" b="1" kern="1200" spc="-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Characteristics</a:t>
            </a:r>
            <a:r>
              <a:rPr lang="en-US" sz="4400" b="1" kern="1200" spc="-3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that</a:t>
            </a:r>
            <a:r>
              <a:rPr lang="en-US" sz="4400" b="1" kern="1200" spc="-26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spc="-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3840" y="200025"/>
            <a:ext cx="7724310" cy="6675793"/>
          </a:xfrm>
        </p:spPr>
        <p:txBody>
          <a:bodyPr anchor="b">
            <a:normAutofit fontScale="92500" lnSpcReduction="20000"/>
          </a:bodyPr>
          <a:lstStyle/>
          <a:p>
            <a:pPr marR="4483">
              <a:lnSpc>
                <a:spcPct val="90000"/>
              </a:lnSpc>
              <a:spcBef>
                <a:spcPts val="88"/>
              </a:spcBef>
            </a:pPr>
            <a:r>
              <a:rPr lang="en-US" sz="2600" i="1" spc="-4" dirty="0"/>
              <a:t>When</a:t>
            </a:r>
            <a:r>
              <a:rPr lang="en-US" sz="2600" i="1" spc="22" dirty="0"/>
              <a:t> </a:t>
            </a:r>
            <a:r>
              <a:rPr lang="en-US" sz="2600" i="1" spc="-4" dirty="0"/>
              <a:t>writing</a:t>
            </a:r>
            <a:r>
              <a:rPr lang="en-US" sz="2600" i="1" spc="13" dirty="0"/>
              <a:t> </a:t>
            </a:r>
            <a:r>
              <a:rPr lang="en-US" sz="2600" i="1" spc="-4" dirty="0"/>
              <a:t>letters</a:t>
            </a:r>
            <a:r>
              <a:rPr lang="en-US" sz="2600" i="1" spc="13" dirty="0"/>
              <a:t> </a:t>
            </a:r>
            <a:r>
              <a:rPr lang="en-US" sz="2600" i="1" spc="-4" dirty="0"/>
              <a:t>of</a:t>
            </a:r>
            <a:r>
              <a:rPr lang="en-US" sz="2600" i="1" spc="13" dirty="0"/>
              <a:t> </a:t>
            </a:r>
            <a:r>
              <a:rPr lang="en-US" sz="2600" i="1" spc="-4" dirty="0"/>
              <a:t>recommendations</a:t>
            </a:r>
            <a:r>
              <a:rPr lang="en-US" sz="2600" i="1" spc="9" dirty="0"/>
              <a:t> </a:t>
            </a:r>
            <a:r>
              <a:rPr lang="en-US" sz="2600" i="1" spc="-4" dirty="0"/>
              <a:t>for</a:t>
            </a:r>
            <a:r>
              <a:rPr lang="en-US" sz="2600" i="1" spc="4" dirty="0"/>
              <a:t> </a:t>
            </a:r>
            <a:r>
              <a:rPr lang="en-US" sz="2600" i="1" spc="-4" dirty="0"/>
              <a:t>summer</a:t>
            </a:r>
            <a:r>
              <a:rPr lang="en-US" sz="2600" i="1" spc="22" dirty="0"/>
              <a:t> </a:t>
            </a:r>
            <a:r>
              <a:rPr lang="en-US" sz="2600" i="1" spc="-4" dirty="0"/>
              <a:t>programs,</a:t>
            </a:r>
            <a:r>
              <a:rPr lang="en-US" sz="2600" i="1" spc="9" dirty="0"/>
              <a:t> </a:t>
            </a:r>
            <a:r>
              <a:rPr lang="en-US" sz="2600" i="1" spc="-4" dirty="0"/>
              <a:t>internships,</a:t>
            </a:r>
            <a:r>
              <a:rPr lang="en-US" sz="2600" i="1" spc="9" dirty="0"/>
              <a:t> </a:t>
            </a:r>
            <a:r>
              <a:rPr lang="en-US" sz="2600" i="1" spc="-4" dirty="0"/>
              <a:t>volunteer</a:t>
            </a:r>
            <a:r>
              <a:rPr lang="en-US" sz="2600" i="1" spc="22" dirty="0"/>
              <a:t> </a:t>
            </a:r>
            <a:r>
              <a:rPr lang="en-US" sz="2600" i="1" spc="-4" dirty="0"/>
              <a:t>opportunities,</a:t>
            </a:r>
            <a:r>
              <a:rPr lang="en-US" sz="2600" i="1" spc="9" dirty="0"/>
              <a:t> </a:t>
            </a:r>
            <a:r>
              <a:rPr lang="en-US" sz="2600" i="1" spc="-4" dirty="0"/>
              <a:t>and </a:t>
            </a:r>
            <a:r>
              <a:rPr lang="en-US" sz="2600" i="1" spc="-304" dirty="0"/>
              <a:t> </a:t>
            </a:r>
            <a:r>
              <a:rPr lang="en-US" sz="2600" i="1" spc="-4" dirty="0"/>
              <a:t>college</a:t>
            </a:r>
            <a:r>
              <a:rPr lang="en-US" sz="2600" i="1" dirty="0"/>
              <a:t> </a:t>
            </a:r>
            <a:r>
              <a:rPr lang="en-US" sz="2600" i="1" spc="-4" dirty="0"/>
              <a:t>applications,</a:t>
            </a:r>
            <a:r>
              <a:rPr lang="en-US" sz="2600" i="1" dirty="0"/>
              <a:t> </a:t>
            </a:r>
            <a:r>
              <a:rPr lang="en-US" sz="2600" i="1" spc="-4" dirty="0"/>
              <a:t>teachers</a:t>
            </a:r>
            <a:r>
              <a:rPr lang="en-US" sz="2600" i="1" dirty="0"/>
              <a:t> </a:t>
            </a:r>
            <a:r>
              <a:rPr lang="en-US" sz="2600" i="1" spc="-4" dirty="0"/>
              <a:t>and</a:t>
            </a:r>
            <a:r>
              <a:rPr lang="en-US" sz="2600" i="1" spc="13" dirty="0"/>
              <a:t> </a:t>
            </a:r>
            <a:r>
              <a:rPr lang="en-US" sz="2600" i="1" spc="-4" dirty="0"/>
              <a:t>counselors</a:t>
            </a:r>
            <a:r>
              <a:rPr lang="en-US" sz="2600" i="1" dirty="0"/>
              <a:t> are </a:t>
            </a:r>
            <a:r>
              <a:rPr lang="en-US" sz="2600" i="1" spc="-4" dirty="0"/>
              <a:t>often</a:t>
            </a:r>
            <a:r>
              <a:rPr lang="en-US" sz="2600" i="1" spc="13" dirty="0"/>
              <a:t> </a:t>
            </a:r>
            <a:r>
              <a:rPr lang="en-US" sz="2600" i="1" spc="-9" dirty="0"/>
              <a:t>asked</a:t>
            </a:r>
            <a:r>
              <a:rPr lang="en-US" sz="2600" i="1" spc="4" dirty="0"/>
              <a:t> </a:t>
            </a:r>
            <a:r>
              <a:rPr lang="en-US" sz="2600" i="1" dirty="0"/>
              <a:t>to</a:t>
            </a:r>
            <a:r>
              <a:rPr lang="en-US" sz="2600" i="1" spc="13" dirty="0"/>
              <a:t> </a:t>
            </a:r>
            <a:r>
              <a:rPr lang="en-US" sz="2600" i="1" spc="-4" dirty="0"/>
              <a:t>rate</a:t>
            </a:r>
            <a:r>
              <a:rPr lang="en-US" sz="2600" i="1" dirty="0"/>
              <a:t> </a:t>
            </a:r>
            <a:r>
              <a:rPr lang="en-US" sz="2600" i="1" spc="-4" dirty="0"/>
              <a:t>students</a:t>
            </a:r>
            <a:r>
              <a:rPr lang="en-US" sz="2600" i="1" spc="13" dirty="0"/>
              <a:t> </a:t>
            </a:r>
            <a:r>
              <a:rPr lang="en-US" sz="2600" i="1" spc="-4" dirty="0"/>
              <a:t>on</a:t>
            </a:r>
            <a:r>
              <a:rPr lang="en-US" sz="2600" i="1" spc="4" dirty="0"/>
              <a:t> </a:t>
            </a:r>
            <a:r>
              <a:rPr lang="en-US" sz="2600" i="1" spc="-4" dirty="0"/>
              <a:t>the</a:t>
            </a:r>
            <a:r>
              <a:rPr lang="en-US" sz="2600" i="1" dirty="0"/>
              <a:t> </a:t>
            </a:r>
            <a:r>
              <a:rPr lang="en-US" sz="2600" i="1" spc="-4" dirty="0"/>
              <a:t>following</a:t>
            </a:r>
            <a:r>
              <a:rPr lang="en-US" sz="2600" i="1" spc="4" dirty="0"/>
              <a:t> </a:t>
            </a:r>
            <a:r>
              <a:rPr lang="en-US" sz="2600" i="1" spc="-4" dirty="0"/>
              <a:t>qualities:</a:t>
            </a:r>
          </a:p>
          <a:p>
            <a:pPr marL="11206" marR="4483" indent="-228600">
              <a:lnSpc>
                <a:spcPct val="90000"/>
              </a:lnSpc>
              <a:spcBef>
                <a:spcPts val="88"/>
              </a:spcBef>
              <a:buFont typeface="Arial" panose="020B0604020202020204" pitchFamily="34" charset="0"/>
              <a:buChar char="•"/>
            </a:pPr>
            <a:endParaRPr lang="en-US" sz="1700" spc="-4" dirty="0"/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Academic Achievement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Intellectual</a:t>
            </a:r>
            <a:r>
              <a:rPr lang="en-US" sz="2600" i="0" u="none" strike="noStrike" spc="-10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Promise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dirty="0">
                <a:effectLst/>
              </a:rPr>
              <a:t>Quality</a:t>
            </a:r>
            <a:r>
              <a:rPr lang="en-US" sz="2600" i="0" u="none" strike="noStrike" spc="-20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of</a:t>
            </a:r>
            <a:r>
              <a:rPr lang="en-US" sz="2600" i="0" u="none" strike="noStrike" spc="-10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Writing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Creative</a:t>
            </a:r>
            <a:r>
              <a:rPr lang="en-US" sz="2600" i="0" u="none" strike="noStrike" spc="-20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Thought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Productive</a:t>
            </a:r>
            <a:r>
              <a:rPr lang="en-US" sz="2600" i="0" u="none" strike="noStrike" spc="-15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Discussion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Faculty</a:t>
            </a:r>
            <a:r>
              <a:rPr lang="en-US" sz="2600" i="0" u="none" strike="noStrike" spc="-20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Respect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Disciplined</a:t>
            </a:r>
            <a:r>
              <a:rPr lang="en-US" sz="2600" i="0" u="none" strike="noStrike" spc="-10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Habits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Maturity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Motivation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Leadership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Integrity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Reaction</a:t>
            </a:r>
            <a:r>
              <a:rPr lang="en-US" sz="2600" i="0" u="none" strike="noStrike" spc="-15" dirty="0">
                <a:effectLst/>
              </a:rPr>
              <a:t> </a:t>
            </a:r>
            <a:r>
              <a:rPr lang="en-US" sz="2600" i="0" u="none" strike="noStrike" dirty="0">
                <a:effectLst/>
              </a:rPr>
              <a:t>to</a:t>
            </a:r>
            <a:r>
              <a:rPr lang="en-US" sz="2600" i="0" u="none" strike="noStrike" spc="-15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Setbacks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Concern</a:t>
            </a:r>
            <a:r>
              <a:rPr lang="en-US" sz="2600" i="0" u="none" strike="noStrike" spc="-15" dirty="0">
                <a:effectLst/>
              </a:rPr>
              <a:t> </a:t>
            </a:r>
            <a:r>
              <a:rPr lang="en-US" sz="2600" i="0" u="none" strike="noStrike" spc="-5" dirty="0">
                <a:effectLst/>
              </a:rPr>
              <a:t>for Others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Self-Confidence</a:t>
            </a:r>
            <a:endParaRPr lang="en-US" sz="2600" i="0" u="none" strike="noStrike" dirty="0">
              <a:effectLst/>
            </a:endParaRPr>
          </a:p>
          <a:p>
            <a:pPr marL="530352" lvl="1" indent="-228600" fontAlgn="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600" i="0" u="none" strike="noStrike" spc="-5" dirty="0">
                <a:effectLst/>
              </a:rPr>
              <a:t>Initiative</a:t>
            </a:r>
            <a:endParaRPr lang="en-US" sz="2600" i="0" u="none" strike="noStrike" dirty="0">
              <a:effectLst/>
            </a:endParaRP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841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r>
              <a:rPr lang="en-US" sz="3600" b="1" spc="-4" dirty="0">
                <a:solidFill>
                  <a:srgbClr val="FFFFFF"/>
                </a:solidFill>
              </a:rPr>
              <a:t>College Testing:</a:t>
            </a:r>
            <a:br>
              <a:rPr lang="en-US" sz="3600" b="1" spc="-4" dirty="0">
                <a:solidFill>
                  <a:srgbClr val="FFFFFF"/>
                </a:solidFill>
              </a:rPr>
            </a:br>
            <a:r>
              <a:rPr lang="en-US" sz="3600" b="1" spc="-4" dirty="0">
                <a:solidFill>
                  <a:srgbClr val="FFFFFF"/>
                </a:solidFill>
              </a:rPr>
              <a:t>Compass Education Group, LLC</a:t>
            </a:r>
            <a:br>
              <a:rPr lang="en-US" sz="3600" b="1" spc="-4" dirty="0">
                <a:solidFill>
                  <a:srgbClr val="FFFFFF"/>
                </a:solidFill>
              </a:rPr>
            </a:br>
            <a:r>
              <a:rPr lang="en-US" sz="3600" b="1" spc="-4" dirty="0">
                <a:solidFill>
                  <a:srgbClr val="FFFFFF"/>
                </a:solidFill>
              </a:rPr>
              <a:t>Matty Steiner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3840" y="200025"/>
            <a:ext cx="7724310" cy="6675793"/>
          </a:xfrm>
        </p:spPr>
        <p:txBody>
          <a:bodyPr anchor="b">
            <a:normAutofit/>
          </a:bodyPr>
          <a:lstStyle/>
          <a:p>
            <a:pPr algn="l"/>
            <a:endParaRPr lang="en-US" sz="3600" dirty="0"/>
          </a:p>
        </p:txBody>
      </p:sp>
      <p:pic>
        <p:nvPicPr>
          <p:cNvPr id="4" name="Picture 3" descr="Person wearing business suit using laptop">
            <a:extLst>
              <a:ext uri="{FF2B5EF4-FFF2-40B4-BE49-F238E27FC236}">
                <a16:creationId xmlns:a16="http://schemas.microsoft.com/office/drawing/2014/main" id="{C3C8DC88-9590-A676-A52C-62D7CCF6A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9" t="9091" r="20086" b="-1"/>
          <a:stretch/>
        </p:blipFill>
        <p:spPr>
          <a:xfrm>
            <a:off x="4038603" y="132085"/>
            <a:ext cx="8668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6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Mindset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8550" y="1340457"/>
            <a:ext cx="8220075" cy="4176656"/>
          </a:xfrm>
        </p:spPr>
        <p:txBody>
          <a:bodyPr anchor="b">
            <a:norm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Your journey is unique to you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College may not be the next step, and that’s ok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291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Steve Becker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6" y="2057399"/>
            <a:ext cx="6941668" cy="2562226"/>
          </a:xfrm>
        </p:spPr>
        <p:txBody>
          <a:bodyPr anchor="b">
            <a:norm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Lesshighschoolstress.com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What has happened in college admissions?!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2252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478284"/>
            <a:ext cx="3876043" cy="4273608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CEO’S… where did they go to college?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8575" y="323850"/>
            <a:ext cx="7896221" cy="6200775"/>
          </a:xfrm>
        </p:spPr>
        <p:txBody>
          <a:bodyPr anchor="b">
            <a:noAutofit/>
          </a:bodyPr>
          <a:lstStyle/>
          <a:p>
            <a:pPr lvl="1" algn="l"/>
            <a:r>
              <a:rPr lang="en-US" sz="3500" dirty="0"/>
              <a:t>Abercrombie &amp; Fitch – Lafayette College</a:t>
            </a:r>
          </a:p>
          <a:p>
            <a:pPr lvl="1" algn="l"/>
            <a:r>
              <a:rPr lang="en-US" sz="3500" dirty="0"/>
              <a:t>Airbnb – Rhode Island School of Design</a:t>
            </a:r>
          </a:p>
          <a:p>
            <a:pPr lvl="1" algn="l"/>
            <a:r>
              <a:rPr lang="en-US" sz="3500" dirty="0"/>
              <a:t>Allstate – Michigan</a:t>
            </a:r>
          </a:p>
          <a:p>
            <a:pPr lvl="1" algn="l"/>
            <a:r>
              <a:rPr lang="en-US" sz="3500" dirty="0"/>
              <a:t>Amazon – Princeton </a:t>
            </a:r>
          </a:p>
          <a:p>
            <a:pPr lvl="1" algn="l"/>
            <a:r>
              <a:rPr lang="en-US" sz="3500" dirty="0"/>
              <a:t>American Airlines – Albion College</a:t>
            </a:r>
          </a:p>
          <a:p>
            <a:pPr lvl="1" algn="l"/>
            <a:r>
              <a:rPr lang="en-US" sz="3500" dirty="0"/>
              <a:t>American Express – Manhattan College</a:t>
            </a:r>
          </a:p>
          <a:p>
            <a:pPr lvl="1" algn="l"/>
            <a:r>
              <a:rPr lang="en-US" sz="3500" dirty="0"/>
              <a:t>Apple – Auburn </a:t>
            </a:r>
          </a:p>
          <a:p>
            <a:pPr lvl="1" algn="l"/>
            <a:r>
              <a:rPr lang="en-US" sz="3500" dirty="0"/>
              <a:t>AT&amp;T – Loyola Marymount</a:t>
            </a:r>
          </a:p>
          <a:p>
            <a:pPr lvl="1" algn="l"/>
            <a:endParaRPr lang="en-US" sz="3500" dirty="0"/>
          </a:p>
          <a:p>
            <a:pPr lvl="1" algn="l"/>
            <a:r>
              <a:rPr lang="en-US" sz="3500" dirty="0"/>
              <a:t>And that’s just the A’s – keep perusing on his website!</a:t>
            </a:r>
          </a:p>
        </p:txBody>
      </p:sp>
    </p:spTree>
    <p:extLst>
      <p:ext uri="{BB962C8B-B14F-4D97-AF65-F5344CB8AC3E}">
        <p14:creationId xmlns:p14="http://schemas.microsoft.com/office/powerpoint/2010/main" val="319073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478284"/>
            <a:ext cx="3876043" cy="4273608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Brain Surgeons!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6" y="1914525"/>
            <a:ext cx="6941668" cy="4695825"/>
          </a:xfrm>
        </p:spPr>
        <p:txBody>
          <a:bodyPr anchor="b">
            <a:noAutofit/>
          </a:bodyPr>
          <a:lstStyle/>
          <a:p>
            <a:pPr lvl="1" algn="l"/>
            <a:r>
              <a:rPr lang="en-US" sz="3800" dirty="0"/>
              <a:t>Bemidji State</a:t>
            </a:r>
          </a:p>
          <a:p>
            <a:pPr lvl="1" algn="l"/>
            <a:r>
              <a:rPr lang="en-US" sz="3800" dirty="0"/>
              <a:t>Wisconsin </a:t>
            </a:r>
          </a:p>
          <a:p>
            <a:pPr lvl="1" algn="l"/>
            <a:r>
              <a:rPr lang="en-US" sz="3800" dirty="0"/>
              <a:t>Columbia Union College </a:t>
            </a:r>
          </a:p>
          <a:p>
            <a:pPr lvl="1" algn="l"/>
            <a:r>
              <a:rPr lang="en-US" sz="3800" dirty="0"/>
              <a:t>UVA</a:t>
            </a:r>
          </a:p>
          <a:p>
            <a:pPr lvl="1" algn="l"/>
            <a:r>
              <a:rPr lang="en-US" sz="3800" dirty="0"/>
              <a:t>Penn </a:t>
            </a:r>
          </a:p>
          <a:p>
            <a:pPr lvl="1" algn="l"/>
            <a:r>
              <a:rPr lang="en-US" sz="3800" dirty="0"/>
              <a:t>Harvard</a:t>
            </a:r>
          </a:p>
          <a:p>
            <a:pPr lvl="1" algn="l"/>
            <a:r>
              <a:rPr lang="en-US" sz="3800" dirty="0"/>
              <a:t>Fordham</a:t>
            </a:r>
          </a:p>
          <a:p>
            <a:pPr lvl="1" algn="l"/>
            <a:r>
              <a:rPr lang="en-US" sz="3800" dirty="0"/>
              <a:t>U Kansas </a:t>
            </a:r>
          </a:p>
          <a:p>
            <a:pPr lvl="1" algn="l"/>
            <a:r>
              <a:rPr lang="en-US" sz="3800" dirty="0"/>
              <a:t>Duke </a:t>
            </a:r>
          </a:p>
          <a:p>
            <a:pPr lvl="1" algn="l"/>
            <a:r>
              <a:rPr lang="en-US" sz="3800" dirty="0"/>
              <a:t>Georgetown </a:t>
            </a:r>
          </a:p>
          <a:p>
            <a:pPr lvl="1" algn="l"/>
            <a:r>
              <a:rPr lang="en-US" sz="3800" dirty="0"/>
              <a:t>Grove City College</a:t>
            </a:r>
          </a:p>
        </p:txBody>
      </p:sp>
    </p:spTree>
    <p:extLst>
      <p:ext uri="{BB962C8B-B14F-4D97-AF65-F5344CB8AC3E}">
        <p14:creationId xmlns:p14="http://schemas.microsoft.com/office/powerpoint/2010/main" val="57215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Round stepping stones placed in water">
            <a:extLst>
              <a:ext uri="{FF2B5EF4-FFF2-40B4-BE49-F238E27FC236}">
                <a16:creationId xmlns:a16="http://schemas.microsoft.com/office/drawing/2014/main" id="{B9BECF00-6148-741F-5E9C-EBD4FC4CA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5"/>
          </a:xfrm>
        </p:spPr>
        <p:txBody>
          <a:bodyPr>
            <a:normAutofit fontScale="90000"/>
          </a:bodyPr>
          <a:lstStyle/>
          <a:p>
            <a:br>
              <a:rPr lang="en-US" sz="5200" dirty="0">
                <a:solidFill>
                  <a:srgbClr val="FFFFFF"/>
                </a:solidFill>
              </a:rPr>
            </a:b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Thanks for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Attending!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>
            <a:normAutofit/>
          </a:bodyPr>
          <a:lstStyle/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9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1" y="471543"/>
            <a:ext cx="8740636" cy="5422361"/>
          </a:xfrm>
        </p:spPr>
        <p:txBody>
          <a:bodyPr anchor="b">
            <a:norm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Your Timeline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College Testing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Mindset / The State of College Admissions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Self-Care </a:t>
            </a:r>
          </a:p>
          <a:p>
            <a:pPr lvl="1" algn="l"/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60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796" y="586855"/>
            <a:ext cx="470162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206" algn="ctr"/>
            <a:r>
              <a:rPr lang="en-US" sz="6000" b="1" kern="1200" spc="-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Timeline </a:t>
            </a:r>
            <a:br>
              <a:rPr lang="en-US" sz="6000" b="1" kern="1200" spc="-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000" b="1" kern="1200" spc="-4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0" y="180976"/>
            <a:ext cx="6139003" cy="601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4483">
              <a:lnSpc>
                <a:spcPct val="90000"/>
              </a:lnSpc>
              <a:spcBef>
                <a:spcPts val="88"/>
              </a:spcBef>
            </a:pPr>
            <a:endParaRPr lang="en-US" sz="17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662BFF-2FBB-AFE5-0F10-F03F60985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95623"/>
              </p:ext>
            </p:extLst>
          </p:nvPr>
        </p:nvGraphicFramePr>
        <p:xfrm>
          <a:off x="5632115" y="10143"/>
          <a:ext cx="6602888" cy="684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886096" imgH="5029200" progId="Acrobat.Document.DC">
                  <p:embed/>
                </p:oleObj>
              </mc:Choice>
              <mc:Fallback>
                <p:oleObj name="Acrobat Document" r:id="rId2" imgW="3886096" imgH="5029200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662BFF-2FBB-AFE5-0F10-F03F60985B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2115" y="10143"/>
                        <a:ext cx="6602888" cy="684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39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6F850-506F-DEED-5493-45FAB714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159DAD3D-B754-D70F-0A3B-6A8012016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14F5ECB-5136-9BDD-9560-1A9B39661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282F5D-EDA1-6F0E-D9C8-7E5DC35E7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5A873-5AED-7CB9-B5E9-E20A8773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F0B61A-70DB-1C4C-F784-7454FD322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74BCE9-4DF9-7909-29B5-A4900D88C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A0EFBB2-C879-A423-D321-D656B5D73E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796" y="586855"/>
            <a:ext cx="4701620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206" algn="ctr"/>
            <a:r>
              <a:rPr lang="en-US" sz="6000" b="1" kern="1200" spc="-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Conestoga HS Transcript </a:t>
            </a:r>
            <a:br>
              <a:rPr lang="en-US" sz="6000" b="1" kern="1200" spc="-4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6000" b="1" kern="1200" spc="-4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D9F19D8-3EBD-6336-0FCD-7445A70A8200}"/>
              </a:ext>
            </a:extLst>
          </p:cNvPr>
          <p:cNvSpPr txBox="1"/>
          <p:nvPr/>
        </p:nvSpPr>
        <p:spPr>
          <a:xfrm>
            <a:off x="6096000" y="180976"/>
            <a:ext cx="6139003" cy="6014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4483">
              <a:lnSpc>
                <a:spcPct val="90000"/>
              </a:lnSpc>
              <a:spcBef>
                <a:spcPts val="88"/>
              </a:spcBef>
            </a:pP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7BF7FF-F21F-FE91-27B4-B41629EA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210" y="10141"/>
            <a:ext cx="6275189" cy="71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Programs at CHS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252" y="471544"/>
            <a:ext cx="6941668" cy="4176656"/>
          </a:xfrm>
        </p:spPr>
        <p:txBody>
          <a:bodyPr anchor="b">
            <a:normAutofit/>
          </a:bodyPr>
          <a:lstStyle/>
          <a:p>
            <a:pPr lvl="1" algn="l"/>
            <a:r>
              <a:rPr lang="en-US" sz="4400" dirty="0"/>
              <a:t>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E82C8C2-B231-5A00-25C7-88E8563AC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88" y="717374"/>
            <a:ext cx="5943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B0A0F5-0FDC-419D-F481-5931CBF05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36" y="3648075"/>
            <a:ext cx="2857500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56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DB3A1-B01A-4B6B-BEDF-F9D2B5A9B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1995581"/>
            <a:ext cx="2880828" cy="307190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Finding Your Fit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F3CDA-F061-44D7-9D2B-AFED22B53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7" y="523874"/>
            <a:ext cx="6838943" cy="4369015"/>
          </a:xfrm>
        </p:spPr>
        <p:txBody>
          <a:bodyPr anchor="b">
            <a:noAutofit/>
          </a:bodyPr>
          <a:lstStyle/>
          <a:p>
            <a:pPr algn="l"/>
            <a:r>
              <a:rPr lang="en-US" sz="4000" b="1" u="sng" dirty="0"/>
              <a:t>Factors to consider: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Close or far?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2 or 4 year?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Big or small?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City or suburbs?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Availability of support services?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Availability of career resources?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Housing options?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Majors?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Activities?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Cost? (tuition and room &amp; board)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r>
              <a:rPr lang="en-US" sz="2400" b="1" dirty="0"/>
              <a:t>Find a personal fit, academic fit, and financial fit</a:t>
            </a:r>
            <a:r>
              <a:rPr lang="en-US" b="1" dirty="0"/>
              <a:t>.</a:t>
            </a:r>
          </a:p>
        </p:txBody>
      </p:sp>
      <p:pic>
        <p:nvPicPr>
          <p:cNvPr id="5" name="Picture 4" descr="Jigsaw puzzles in plastic figures">
            <a:extLst>
              <a:ext uri="{FF2B5EF4-FFF2-40B4-BE49-F238E27FC236}">
                <a16:creationId xmlns:a16="http://schemas.microsoft.com/office/drawing/2014/main" id="{7918B2AC-D29D-442F-B05A-30EC9E6F8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29" y="5164975"/>
            <a:ext cx="1991946" cy="13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Summer!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1" y="471544"/>
            <a:ext cx="8429624" cy="4176656"/>
          </a:xfrm>
        </p:spPr>
        <p:txBody>
          <a:bodyPr anchor="b">
            <a:norm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A Meaningful Summer (authenticity/genuine/interest)</a:t>
            </a:r>
          </a:p>
          <a:p>
            <a:pPr lvl="1" algn="l"/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Fall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252" y="471544"/>
            <a:ext cx="6941668" cy="4176656"/>
          </a:xfrm>
        </p:spPr>
        <p:txBody>
          <a:bodyPr anchor="b">
            <a:norm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Activities outside of the classroom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Testing plan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College visits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College Admissions Evening </a:t>
            </a:r>
          </a:p>
        </p:txBody>
      </p:sp>
    </p:spTree>
    <p:extLst>
      <p:ext uri="{BB962C8B-B14F-4D97-AF65-F5344CB8AC3E}">
        <p14:creationId xmlns:p14="http://schemas.microsoft.com/office/powerpoint/2010/main" val="427595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6C178-75C9-4024-A337-4F0825F7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" y="1679986"/>
            <a:ext cx="3876043" cy="3071906"/>
          </a:xfrm>
        </p:spPr>
        <p:txBody>
          <a:bodyPr anchor="t">
            <a:no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Winter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173E-A3E0-40D2-B0FD-43953D84B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6252" y="471544"/>
            <a:ext cx="6941668" cy="4176656"/>
          </a:xfrm>
        </p:spPr>
        <p:txBody>
          <a:bodyPr anchor="b">
            <a:normAutofit/>
          </a:bodyPr>
          <a:lstStyle/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Individual meetings with your counselor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4400" dirty="0"/>
              <a:t>Post High School Planning Meeting </a:t>
            </a:r>
          </a:p>
          <a:p>
            <a:pPr lvl="1"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218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364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Acrobat Document</vt:lpstr>
      <vt:lpstr> Welcome to Sophomore Springboard!    Thank you for coming!  </vt:lpstr>
      <vt:lpstr> Agenda</vt:lpstr>
      <vt:lpstr>Timeline  </vt:lpstr>
      <vt:lpstr>Conestoga HS Transcript  </vt:lpstr>
      <vt:lpstr> Programs at CHS </vt:lpstr>
      <vt:lpstr>Finding Your Fit</vt:lpstr>
      <vt:lpstr> Summer! </vt:lpstr>
      <vt:lpstr> Fall </vt:lpstr>
      <vt:lpstr> Winter </vt:lpstr>
      <vt:lpstr> Spring of Junior Year </vt:lpstr>
      <vt:lpstr>Characteristics that Count</vt:lpstr>
      <vt:lpstr>College Testing: Compass Education Group, LLC Matty Steiner </vt:lpstr>
      <vt:lpstr> Mindset</vt:lpstr>
      <vt:lpstr> Steve Becker</vt:lpstr>
      <vt:lpstr> CEO’S… where did they go to college? </vt:lpstr>
      <vt:lpstr> Brain Surgeons! </vt:lpstr>
      <vt:lpstr>  Thanks for 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Sophomore Springboard! Thanks for coming!</dc:title>
  <dc:creator>Stohrer, Laureen</dc:creator>
  <cp:lastModifiedBy>Smyth, Megan</cp:lastModifiedBy>
  <cp:revision>20</cp:revision>
  <dcterms:created xsi:type="dcterms:W3CDTF">2021-04-15T15:20:16Z</dcterms:created>
  <dcterms:modified xsi:type="dcterms:W3CDTF">2025-04-07T11:59:11Z</dcterms:modified>
</cp:coreProperties>
</file>